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_rels/presentation.xml.rels" ContentType="application/vnd.openxmlformats-package.relationships+xml"/>
  <Override PartName="/ppt/media/image14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1.png" ContentType="image/png"/>
  <Override PartName="/ppt/media/image6.jpeg" ContentType="image/jpeg"/>
  <Override PartName="/ppt/media/image10.jpeg" ContentType="image/jpeg"/>
  <Override PartName="/ppt/media/image7.jpeg" ContentType="image/jpeg"/>
  <Override PartName="/ppt/media/image9.jpeg" ContentType="image/jpeg"/>
  <Override PartName="/ppt/media/image12.jpeg" ContentType="image/jpeg"/>
  <Override PartName="/ppt/media/image11.jpeg" ContentType="image/jpeg"/>
  <Override PartName="/ppt/media/image8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37C8FE-8AB9-4387-814D-389480D407F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0E8F9EF-9E2A-40A7-8735-91AB6D318D9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A8F730F-AA22-4CEC-828D-300B1A699448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5D77392-0B37-44A1-B660-B38D023B576C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" descr=""/>
          <p:cNvPicPr/>
          <p:nvPr/>
        </p:nvPicPr>
        <p:blipFill>
          <a:blip r:embed="rId1"/>
          <a:stretch/>
        </p:blipFill>
        <p:spPr>
          <a:xfrm>
            <a:off x="360" y="720"/>
            <a:ext cx="1007928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" descr=""/>
          <p:cNvPicPr/>
          <p:nvPr/>
        </p:nvPicPr>
        <p:blipFill>
          <a:blip r:embed="rId1"/>
          <a:stretch/>
        </p:blipFill>
        <p:spPr>
          <a:xfrm>
            <a:off x="-9000" y="0"/>
            <a:ext cx="10088640" cy="5040000"/>
          </a:xfrm>
          <a:prstGeom prst="rect">
            <a:avLst/>
          </a:prstGeom>
          <a:ln w="0">
            <a:noFill/>
          </a:ln>
        </p:spPr>
      </p:pic>
      <p:sp>
        <p:nvSpPr>
          <p:cNvPr id="30" name=""/>
          <p:cNvSpPr/>
          <p:nvPr/>
        </p:nvSpPr>
        <p:spPr>
          <a:xfrm>
            <a:off x="72000" y="5148000"/>
            <a:ext cx="10007640" cy="7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400" spc="-1" strike="noStrike">
                <a:solidFill>
                  <a:srgbClr val="ffffff"/>
                </a:solidFill>
                <a:latin typeface="PT Sans"/>
              </a:rPr>
              <a:t>Звучат живые свидетельства о Божьей работе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039280"/>
          </a:xfrm>
          <a:prstGeom prst="rect">
            <a:avLst/>
          </a:prstGeom>
          <a:ln w="0">
            <a:noFill/>
          </a:ln>
        </p:spPr>
      </p:pic>
      <p:sp>
        <p:nvSpPr>
          <p:cNvPr id="32" name=""/>
          <p:cNvSpPr/>
          <p:nvPr/>
        </p:nvSpPr>
        <p:spPr>
          <a:xfrm>
            <a:off x="0" y="5072040"/>
            <a:ext cx="10079640" cy="47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PT Sans"/>
              </a:rPr>
              <a:t>Ясное применение Божьего Слова в жизни и служении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720" cy="5039640"/>
          </a:xfrm>
          <a:prstGeom prst="rect">
            <a:avLst/>
          </a:prstGeom>
          <a:ln w="0">
            <a:noFill/>
          </a:ln>
        </p:spPr>
      </p:pic>
      <p:sp>
        <p:nvSpPr>
          <p:cNvPr id="34" name=""/>
          <p:cNvSpPr/>
          <p:nvPr/>
        </p:nvSpPr>
        <p:spPr>
          <a:xfrm>
            <a:off x="72000" y="5148000"/>
            <a:ext cx="10007640" cy="7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400" spc="-1" strike="noStrike">
                <a:solidFill>
                  <a:srgbClr val="ffffff"/>
                </a:solidFill>
                <a:latin typeface="PT Sans"/>
              </a:rPr>
              <a:t>Рабочая атмосфера. Практические идеи. Ответы на вопросы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" descr=""/>
          <p:cNvPicPr/>
          <p:nvPr/>
        </p:nvPicPr>
        <p:blipFill>
          <a:blip r:embed="rId1"/>
          <a:stretch/>
        </p:blipFill>
        <p:spPr>
          <a:xfrm>
            <a:off x="3960" y="7200"/>
            <a:ext cx="10075680" cy="5032800"/>
          </a:xfrm>
          <a:prstGeom prst="rect">
            <a:avLst/>
          </a:prstGeom>
          <a:ln w="0">
            <a:noFill/>
          </a:ln>
        </p:spPr>
      </p:pic>
      <p:sp>
        <p:nvSpPr>
          <p:cNvPr id="36" name=""/>
          <p:cNvSpPr/>
          <p:nvPr/>
        </p:nvSpPr>
        <p:spPr>
          <a:xfrm>
            <a:off x="72000" y="5148000"/>
            <a:ext cx="10007640" cy="7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400" spc="-1" strike="noStrike">
                <a:solidFill>
                  <a:srgbClr val="ffffff"/>
                </a:solidFill>
                <a:latin typeface="PT Sans"/>
              </a:rPr>
              <a:t>Конкретные цели. Мотивация и обновление в посвящении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079280" cy="5038200"/>
          </a:xfrm>
          <a:prstGeom prst="rect">
            <a:avLst/>
          </a:prstGeom>
          <a:ln w="0">
            <a:noFill/>
          </a:ln>
        </p:spPr>
      </p:pic>
      <p:sp>
        <p:nvSpPr>
          <p:cNvPr id="38" name=""/>
          <p:cNvSpPr/>
          <p:nvPr/>
        </p:nvSpPr>
        <p:spPr>
          <a:xfrm>
            <a:off x="5400" y="5112000"/>
            <a:ext cx="10074240" cy="47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PT Sans"/>
              </a:rPr>
              <a:t>Работа в группах, где каждый задействован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037840"/>
          </a:xfrm>
          <a:prstGeom prst="rect">
            <a:avLst/>
          </a:prstGeom>
          <a:ln w="0">
            <a:noFill/>
          </a:ln>
        </p:spPr>
      </p:pic>
      <p:sp>
        <p:nvSpPr>
          <p:cNvPr id="40" name=""/>
          <p:cNvSpPr/>
          <p:nvPr/>
        </p:nvSpPr>
        <p:spPr>
          <a:xfrm>
            <a:off x="5400" y="5112000"/>
            <a:ext cx="10074240" cy="47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PT Sans"/>
              </a:rPr>
              <a:t>Встречи со старыми и новыми знакомыми из других городов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360" y="720"/>
            <a:ext cx="10079280" cy="566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1728000" y="1589760"/>
            <a:ext cx="7559640" cy="344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</a:pPr>
            <a:r>
              <a:rPr b="1" lang="ru-RU" sz="2400" spc="-1" strike="noStrike" u="sng">
                <a:solidFill>
                  <a:srgbClr val="ffffff"/>
                </a:solidFill>
                <a:uFillTx/>
                <a:latin typeface="PT Sans"/>
                <a:ea typeface="Noto Sans CJK SC"/>
              </a:rPr>
              <a:t>ВДОХНОВЛЯЕТ</a:t>
            </a:r>
            <a:r>
              <a:rPr b="0" lang="ru-RU" sz="2400" spc="-1" strike="noStrike">
                <a:solidFill>
                  <a:srgbClr val="ffffff"/>
                </a:solidFill>
                <a:latin typeface="PT Sans"/>
                <a:ea typeface="Noto Sans CJK SC"/>
              </a:rPr>
              <a:t>  на благовестие и миссию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</a:pPr>
            <a:r>
              <a:rPr b="1" lang="ru-RU" sz="2400" spc="-1" strike="noStrike">
                <a:solidFill>
                  <a:srgbClr val="ffffff"/>
                </a:solidFill>
                <a:latin typeface="PT Sans"/>
                <a:ea typeface="Noto Sans CJK SC"/>
              </a:rPr>
              <a:t>       ↓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</a:pPr>
            <a:r>
              <a:rPr b="1" lang="ru-RU" sz="2400" spc="-1" strike="noStrike" u="sng">
                <a:solidFill>
                  <a:srgbClr val="ffffff"/>
                </a:solidFill>
                <a:uFillTx/>
                <a:latin typeface="PT Sans"/>
                <a:ea typeface="Noto Sans CJK SC"/>
              </a:rPr>
              <a:t>ОБОДРЯЕТ</a:t>
            </a:r>
            <a:r>
              <a:rPr b="0" lang="ru-RU" sz="2400" spc="-1" strike="noStrike">
                <a:solidFill>
                  <a:srgbClr val="ffffff"/>
                </a:solidFill>
                <a:latin typeface="PT Sans"/>
                <a:ea typeface="Noto Sans CJK SC"/>
              </a:rPr>
              <a:t>  тех, кто уже трудится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</a:pPr>
            <a:r>
              <a:rPr b="1" lang="ru-RU" sz="2400" spc="-1" strike="noStrike">
                <a:solidFill>
                  <a:srgbClr val="ffffff"/>
                </a:solidFill>
                <a:latin typeface="PT Sans"/>
                <a:ea typeface="Noto Sans CJK SC"/>
              </a:rPr>
              <a:t>       ↓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</a:pPr>
            <a:r>
              <a:rPr b="1" lang="ru-RU" sz="2400" spc="-1" strike="noStrike" u="sng">
                <a:solidFill>
                  <a:srgbClr val="ffffff"/>
                </a:solidFill>
                <a:uFillTx/>
                <a:latin typeface="PT Sans"/>
                <a:ea typeface="Noto Sans CJK SC"/>
              </a:rPr>
              <a:t>ПОМОГАЕТ</a:t>
            </a:r>
            <a:r>
              <a:rPr b="0" lang="ru-RU" sz="2400" spc="-1" strike="noStrike">
                <a:solidFill>
                  <a:srgbClr val="ffffff"/>
                </a:solidFill>
                <a:latin typeface="PT Sans"/>
                <a:ea typeface="Noto Sans CJK SC"/>
              </a:rPr>
              <a:t>  с видением и стратегией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</a:pPr>
            <a:r>
              <a:rPr b="1" lang="ru-RU" sz="2400" spc="-1" strike="noStrike">
                <a:solidFill>
                  <a:srgbClr val="ffffff"/>
                </a:solidFill>
                <a:latin typeface="PT Sans"/>
                <a:ea typeface="Noto Sans CJK SC"/>
              </a:rPr>
              <a:t>       ↓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</a:pPr>
            <a:r>
              <a:rPr b="1" lang="ru-RU" sz="2400" spc="-1" strike="noStrike" u="sng">
                <a:solidFill>
                  <a:srgbClr val="ffffff"/>
                </a:solidFill>
                <a:uFillTx/>
                <a:latin typeface="PT Sans"/>
                <a:ea typeface="Noto Sans CJK SC"/>
              </a:rPr>
              <a:t>СОЕДИНЯЕТ</a:t>
            </a:r>
            <a:r>
              <a:rPr b="0" lang="ru-RU" sz="2400" spc="-1" strike="noStrike">
                <a:solidFill>
                  <a:srgbClr val="ffffff"/>
                </a:solidFill>
                <a:latin typeface="PT Sans"/>
                <a:ea typeface="Noto Sans CJK SC"/>
              </a:rPr>
              <a:t>  для обмена опытом и ресурсами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"/>
          <p:cNvSpPr/>
          <p:nvPr/>
        </p:nvSpPr>
        <p:spPr>
          <a:xfrm>
            <a:off x="72000" y="432000"/>
            <a:ext cx="993564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</a:pPr>
            <a:r>
              <a:rPr b="1" lang="ru-RU" sz="3200" spc="-1" strike="noStrike">
                <a:solidFill>
                  <a:srgbClr val="ffff6d"/>
                </a:solidFill>
                <a:latin typeface="PT Sans"/>
                <a:ea typeface="Noto Sans CJK SC"/>
              </a:rPr>
              <a:t>ЧТО ЭТОТ ФОРУМ ДАЁТ ВЕРУЮЩИМ И ЦЕРКВИ?</a:t>
            </a:r>
            <a:endParaRPr b="0" lang="ru-RU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1"/>
          <a:stretch/>
        </p:blipFill>
        <p:spPr>
          <a:xfrm>
            <a:off x="13320" y="13320"/>
            <a:ext cx="5674320" cy="5674320"/>
          </a:xfrm>
          <a:prstGeom prst="rect">
            <a:avLst/>
          </a:prstGeom>
          <a:ln w="0">
            <a:noFill/>
          </a:ln>
        </p:spPr>
      </p:pic>
      <p:sp>
        <p:nvSpPr>
          <p:cNvPr id="16" name=""/>
          <p:cNvSpPr/>
          <p:nvPr/>
        </p:nvSpPr>
        <p:spPr>
          <a:xfrm>
            <a:off x="5688000" y="2124000"/>
            <a:ext cx="4391640" cy="12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400" spc="-1" strike="noStrike">
                <a:solidFill>
                  <a:srgbClr val="ffffff"/>
                </a:solidFill>
                <a:latin typeface="PT Sans"/>
              </a:rPr>
              <a:t>Собрание 700–900 христиан</a:t>
            </a:r>
            <a:br>
              <a:rPr sz="2400"/>
            </a:br>
            <a:r>
              <a:rPr b="1" lang="ru-RU" sz="2400" spc="-1" strike="noStrike">
                <a:solidFill>
                  <a:srgbClr val="ffffff"/>
                </a:solidFill>
                <a:latin typeface="PT Sans"/>
              </a:rPr>
              <a:t>в современном экспоцентре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280" cy="5039280"/>
          </a:xfrm>
          <a:prstGeom prst="rect">
            <a:avLst/>
          </a:prstGeom>
          <a:ln w="0">
            <a:noFill/>
          </a:ln>
        </p:spPr>
      </p:pic>
      <p:sp>
        <p:nvSpPr>
          <p:cNvPr id="18" name=""/>
          <p:cNvSpPr/>
          <p:nvPr/>
        </p:nvSpPr>
        <p:spPr>
          <a:xfrm>
            <a:off x="72000" y="5148000"/>
            <a:ext cx="10007640" cy="7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400" spc="-1" strike="noStrike">
                <a:solidFill>
                  <a:srgbClr val="ffffff"/>
                </a:solidFill>
                <a:latin typeface="PT Sans"/>
              </a:rPr>
              <a:t>Огромный зал для общих сессий. Насыщенная программа на 3 дня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035680"/>
          </a:xfrm>
          <a:prstGeom prst="rect">
            <a:avLst/>
          </a:prstGeom>
          <a:ln w="0">
            <a:noFill/>
          </a:ln>
        </p:spPr>
      </p:pic>
      <p:sp>
        <p:nvSpPr>
          <p:cNvPr id="20" name=""/>
          <p:cNvSpPr/>
          <p:nvPr/>
        </p:nvSpPr>
        <p:spPr>
          <a:xfrm>
            <a:off x="72000" y="5148000"/>
            <a:ext cx="10007640" cy="7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400" spc="-1" strike="noStrike">
                <a:solidFill>
                  <a:srgbClr val="ffffff"/>
                </a:solidFill>
                <a:latin typeface="PT Sans"/>
              </a:rPr>
              <a:t>После каждой сессии — дискуссии по группам за круглыми столами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038920"/>
          </a:xfrm>
          <a:prstGeom prst="rect">
            <a:avLst/>
          </a:prstGeom>
          <a:ln w="0">
            <a:noFill/>
          </a:ln>
        </p:spPr>
      </p:pic>
      <p:sp>
        <p:nvSpPr>
          <p:cNvPr id="22" name=""/>
          <p:cNvSpPr/>
          <p:nvPr/>
        </p:nvSpPr>
        <p:spPr>
          <a:xfrm>
            <a:off x="72000" y="5148000"/>
            <a:ext cx="10007640" cy="7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400" spc="-1" strike="noStrike">
                <a:solidFill>
                  <a:srgbClr val="ffffff"/>
                </a:solidFill>
                <a:latin typeface="PT Sans"/>
              </a:rPr>
              <a:t>Материалы и пособия для изучения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" descr=""/>
          <p:cNvPicPr/>
          <p:nvPr/>
        </p:nvPicPr>
        <p:blipFill>
          <a:blip r:embed="rId1"/>
          <a:stretch/>
        </p:blipFill>
        <p:spPr>
          <a:xfrm>
            <a:off x="0" y="-3240"/>
            <a:ext cx="10079640" cy="5034960"/>
          </a:xfrm>
          <a:prstGeom prst="rect">
            <a:avLst/>
          </a:prstGeom>
          <a:ln w="0">
            <a:noFill/>
          </a:ln>
        </p:spPr>
      </p:pic>
      <p:sp>
        <p:nvSpPr>
          <p:cNvPr id="24" name=""/>
          <p:cNvSpPr/>
          <p:nvPr/>
        </p:nvSpPr>
        <p:spPr>
          <a:xfrm>
            <a:off x="72000" y="5148000"/>
            <a:ext cx="10007640" cy="7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400" spc="-1" strike="noStrike">
                <a:solidFill>
                  <a:srgbClr val="ffffff"/>
                </a:solidFill>
                <a:latin typeface="PT Sans"/>
              </a:rPr>
              <a:t>Большой выбор фокус-групп по разным направлениям служения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"/>
          <p:cNvSpPr/>
          <p:nvPr/>
        </p:nvSpPr>
        <p:spPr>
          <a:xfrm>
            <a:off x="185400" y="2016000"/>
            <a:ext cx="8886240" cy="545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600" spc="-1" strike="noStrike">
                <a:solidFill>
                  <a:srgbClr val="ffffff"/>
                </a:solidFill>
                <a:latin typeface="PT Sans"/>
              </a:rPr>
              <a:t>ЛИЧНОЕ БЛАГОВЕСТИЕ</a:t>
            </a:r>
            <a:endParaRPr b="0" lang="ru-RU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600" spc="-1" strike="noStrike">
                <a:solidFill>
                  <a:srgbClr val="ffffff"/>
                </a:solidFill>
                <a:latin typeface="PT Sans"/>
              </a:rPr>
              <a:t>БЛАГОВЕСТИЕ МОЛОДЁЖИ</a:t>
            </a:r>
            <a:endParaRPr b="0" lang="ru-RU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600" spc="-1" strike="noStrike">
                <a:solidFill>
                  <a:srgbClr val="ffffff"/>
                </a:solidFill>
                <a:latin typeface="PT Sans"/>
              </a:rPr>
              <a:t>НАСТАВНИЧЕСТВО ПОДРОСТКОВ</a:t>
            </a:r>
            <a:endParaRPr b="0" lang="ru-RU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600" spc="-1" strike="noStrike">
                <a:solidFill>
                  <a:srgbClr val="ffffff"/>
                </a:solidFill>
                <a:latin typeface="PT Sans"/>
              </a:rPr>
              <a:t>БЛАГОВЕСТИЕ ЧЕРЕЗ МЕДИА-СЛУЖЕНИЕ</a:t>
            </a:r>
            <a:endParaRPr b="0" lang="ru-RU" sz="2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600" spc="-1" strike="noStrike">
                <a:solidFill>
                  <a:srgbClr val="ffffff"/>
                </a:solidFill>
                <a:latin typeface="PT Sans"/>
              </a:rPr>
              <a:t>МИССИЯ НА ПОСТ-ВОЕННЫХ ТЕРРИТОРИЯХ</a:t>
            </a:r>
            <a:endParaRPr b="0" lang="ru-RU" sz="2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"/>
          <p:cNvSpPr/>
          <p:nvPr/>
        </p:nvSpPr>
        <p:spPr>
          <a:xfrm>
            <a:off x="288000" y="648000"/>
            <a:ext cx="9647640" cy="295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600" spc="-1" strike="noStrike">
                <a:solidFill>
                  <a:srgbClr val="ffffff"/>
                </a:solidFill>
                <a:latin typeface="PT Sans"/>
              </a:rPr>
              <a:t>РАЗВИТИЕ МИССИОНЕРСКОГО СЛУЖЕНИЯ В ЦЕРКВИ</a:t>
            </a:r>
            <a:endParaRPr b="0" lang="ru-RU" sz="26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600" spc="-1" strike="noStrike">
                <a:solidFill>
                  <a:srgbClr val="ffffff"/>
                </a:solidFill>
                <a:latin typeface="PT Sans"/>
              </a:rPr>
              <a:t>БЛАГОВЕСТИЕ ПЕРЕЖИВШИМ ТРАВМУ</a:t>
            </a:r>
            <a:endParaRPr b="0" lang="ru-RU" sz="26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600" spc="-1" strike="noStrike">
                <a:solidFill>
                  <a:srgbClr val="ffffff"/>
                </a:solidFill>
                <a:latin typeface="PT Sans"/>
              </a:rPr>
              <a:t>ОСНОВАНИЕ НОВЫХ ЦЕРКВЕЙ</a:t>
            </a:r>
            <a:endParaRPr b="0" lang="ru-RU" sz="26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600" spc="-1" strike="noStrike">
                <a:solidFill>
                  <a:srgbClr val="ffffff"/>
                </a:solidFill>
                <a:latin typeface="PT Sans"/>
              </a:rPr>
              <a:t>БЛАГОВЕСТИЕ ДЕТЯМ</a:t>
            </a:r>
            <a:endParaRPr b="0" lang="ru-RU" sz="26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600" spc="-1" strike="noStrike">
                <a:solidFill>
                  <a:srgbClr val="ffffff"/>
                </a:solidFill>
                <a:latin typeface="PT Sans"/>
              </a:rPr>
              <a:t>БИЗНЕС И МИССИЯ</a:t>
            </a:r>
            <a:endParaRPr b="0" lang="ru-RU" sz="2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" descr=""/>
          <p:cNvPicPr/>
          <p:nvPr/>
        </p:nvPicPr>
        <p:blipFill>
          <a:blip r:embed="rId1"/>
          <a:stretch/>
        </p:blipFill>
        <p:spPr>
          <a:xfrm>
            <a:off x="0" y="1440"/>
            <a:ext cx="10079280" cy="5038200"/>
          </a:xfrm>
          <a:prstGeom prst="rect">
            <a:avLst/>
          </a:prstGeom>
          <a:ln w="0">
            <a:noFill/>
          </a:ln>
        </p:spPr>
      </p:pic>
      <p:sp>
        <p:nvSpPr>
          <p:cNvPr id="28" name=""/>
          <p:cNvSpPr/>
          <p:nvPr/>
        </p:nvSpPr>
        <p:spPr>
          <a:xfrm>
            <a:off x="72000" y="5148000"/>
            <a:ext cx="10007640" cy="7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b="1" lang="ru-RU" sz="2400" spc="-1" strike="noStrike">
                <a:solidFill>
                  <a:srgbClr val="ffffff"/>
                </a:solidFill>
                <a:latin typeface="PT Sans"/>
              </a:rPr>
              <a:t>В каждой фокус-группе выступают несколько опытных служителей</a:t>
            </a:r>
            <a:endParaRPr b="0" lang="ru-RU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Application>LibreOffice/7.6.7.2$Linux_X86_64 LibreOffice_project/60$Build-2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2024-09-21T18:02:15Z</dcterms:created>
  <dc:creator/>
  <dc:description/>
  <dc:language>ru-RU</dc:language>
  <cp:lastModifiedBy/>
  <dcterms:modified xsi:type="dcterms:W3CDTF">2024-09-21T21:01:30Z</dcterms:modified>
  <cp:revision>12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